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70"/>
    <a:srgbClr val="1C3665"/>
    <a:srgbClr val="ED7D31"/>
    <a:srgbClr val="FFC000"/>
    <a:srgbClr val="BF9000"/>
    <a:srgbClr val="4472C4"/>
    <a:srgbClr val="008AF2"/>
    <a:srgbClr val="2F5597"/>
    <a:srgbClr val="C55A11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E1CD1-325F-4A88-ACDC-F4F1AC950D73}" type="datetimeFigureOut">
              <a:rPr lang="en-US" smtClean="0"/>
              <a:t>12/08/2022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3013-C988-471B-B477-2CA34368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0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0" y="1684338"/>
            <a:ext cx="10932033" cy="2387600"/>
          </a:xfrm>
        </p:spPr>
        <p:txBody>
          <a:bodyPr anchor="b"/>
          <a:lstStyle>
            <a:lvl1pPr algn="ctr">
              <a:defRPr sz="60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791" y="4297363"/>
            <a:ext cx="1093203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3925286" y="131806"/>
            <a:ext cx="8001967" cy="74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Gotham Bold" panose="020B0803030000020004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1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10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TM Avo" panose="02040603050506020204" pitchFamily="18" charset="0"/>
              </a:defRPr>
            </a:lvl1pPr>
          </a:lstStyle>
          <a:p>
            <a:fld id="{FEFEB097-CCB6-4E49-A713-497CC439DA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0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65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>
                <a:solidFill>
                  <a:schemeClr val="bg1"/>
                </a:solidFill>
                <a:latin typeface="UVN Hong Ha Hep" panose="020B0506020202030204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5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0" y="1"/>
            <a:ext cx="80010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60587"/>
            <a:ext cx="5579999" cy="4029076"/>
          </a:xfrm>
        </p:spPr>
        <p:txBody>
          <a:bodyPr/>
          <a:lstStyle>
            <a:lvl1pPr>
              <a:defRPr sz="2000" b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371600"/>
            <a:ext cx="5580000" cy="622301"/>
          </a:xfrm>
        </p:spPr>
        <p:txBody>
          <a:bodyPr anchor="ctr">
            <a:normAutofit/>
          </a:bodyPr>
          <a:lstStyle>
            <a:lvl1pPr marL="0" indent="0">
              <a:buNone/>
              <a:defRPr sz="26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8000" y="1371600"/>
            <a:ext cx="5580000" cy="622301"/>
          </a:xfrm>
        </p:spPr>
        <p:txBody>
          <a:bodyPr anchor="ctr">
            <a:normAutofit/>
          </a:bodyPr>
          <a:lstStyle>
            <a:lvl1pPr marL="0" indent="0">
              <a:buNone/>
              <a:defRPr sz="26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8000" y="2160587"/>
            <a:ext cx="5580000" cy="40290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5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9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3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4" indent="0">
              <a:buNone/>
              <a:defRPr sz="1200"/>
            </a:lvl3pPr>
            <a:lvl4pPr marL="1371531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978F07B-644C-4570-B801-BBF69777F66F}" type="datetime1">
              <a:rPr lang="en-US" smtClean="0"/>
              <a:t>12/08/2022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4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4" indent="0">
              <a:buNone/>
              <a:defRPr sz="1200"/>
            </a:lvl3pPr>
            <a:lvl4pPr marL="1371531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1255169" y="3694"/>
            <a:ext cx="948267" cy="925763"/>
          </a:xfrm>
          <a:prstGeom prst="rect">
            <a:avLst/>
          </a:prstGeom>
          <a:gradFill>
            <a:gsLst>
              <a:gs pos="0">
                <a:srgbClr val="005A9E"/>
              </a:gs>
              <a:gs pos="100000">
                <a:srgbClr val="0070C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005" y="1057569"/>
            <a:ext cx="11430248" cy="5119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6" t="17553" r="8851" b="16807"/>
          <a:stretch/>
        </p:blipFill>
        <p:spPr>
          <a:xfrm>
            <a:off x="309925" y="131806"/>
            <a:ext cx="3314548" cy="651072"/>
          </a:xfrm>
          <a:prstGeom prst="rect">
            <a:avLst/>
          </a:prstGeom>
        </p:spPr>
      </p:pic>
      <p:sp>
        <p:nvSpPr>
          <p:cNvPr id="8" name="Parallelogram 7"/>
          <p:cNvSpPr/>
          <p:nvPr userDrawn="1"/>
        </p:nvSpPr>
        <p:spPr>
          <a:xfrm>
            <a:off x="3772930" y="0"/>
            <a:ext cx="8411927" cy="932660"/>
          </a:xfrm>
          <a:prstGeom prst="parallelogram">
            <a:avLst>
              <a:gd name="adj" fmla="val 45231"/>
            </a:avLst>
          </a:prstGeom>
          <a:gradFill flip="none" rotWithShape="1">
            <a:gsLst>
              <a:gs pos="50000">
                <a:srgbClr val="002570"/>
              </a:gs>
              <a:gs pos="0">
                <a:schemeClr val="accent5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sz="3000" b="1" kern="1200">
              <a:solidFill>
                <a:schemeClr val="bg1"/>
              </a:solidFill>
              <a:latin typeface="UVN Hong Ha Hep" panose="020B0506020202030204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6923" y="883738"/>
            <a:ext cx="3812127" cy="45719"/>
          </a:xfrm>
          <a:prstGeom prst="rect">
            <a:avLst/>
          </a:prstGeom>
          <a:solidFill>
            <a:srgbClr val="1C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5286" y="131806"/>
            <a:ext cx="8001967" cy="74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Parallelogram 30"/>
          <p:cNvSpPr/>
          <p:nvPr userDrawn="1"/>
        </p:nvSpPr>
        <p:spPr>
          <a:xfrm>
            <a:off x="1302520" y="5668078"/>
            <a:ext cx="7193502" cy="423501"/>
          </a:xfrm>
          <a:prstGeom prst="parallelogram">
            <a:avLst>
              <a:gd name="adj" fmla="val 9249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94646" y="6153704"/>
            <a:ext cx="623734" cy="70429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  <a:latin typeface="UTM Avo" panose="02040603050506020204" pitchFamily="18" charset="0"/>
              </a:defRPr>
            </a:lvl1pPr>
          </a:lstStyle>
          <a:p>
            <a:fld id="{FEFEB097-CCB6-4E49-A713-497CC439DA0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1584563" y="6091579"/>
            <a:ext cx="622800" cy="79769"/>
            <a:chOff x="1775295" y="2020905"/>
            <a:chExt cx="2696845" cy="45719"/>
          </a:xfrm>
        </p:grpSpPr>
        <p:sp>
          <p:nvSpPr>
            <p:cNvPr id="33" name="Rectangle 32"/>
            <p:cNvSpPr/>
            <p:nvPr/>
          </p:nvSpPr>
          <p:spPr>
            <a:xfrm flipV="1">
              <a:off x="1775295" y="2020905"/>
              <a:ext cx="540354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2314567" y="2020905"/>
              <a:ext cx="540354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flipV="1">
              <a:off x="2853111" y="2020905"/>
              <a:ext cx="540354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flipV="1">
              <a:off x="3392515" y="2020905"/>
              <a:ext cx="540354" cy="45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flipV="1">
              <a:off x="3931786" y="2020905"/>
              <a:ext cx="540354" cy="4571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</p:grpSp>
      <p:grpSp>
        <p:nvGrpSpPr>
          <p:cNvPr id="38" name="Group 59"/>
          <p:cNvGrpSpPr>
            <a:grpSpLocks/>
          </p:cNvGrpSpPr>
          <p:nvPr userDrawn="1"/>
        </p:nvGrpSpPr>
        <p:grpSpPr bwMode="auto">
          <a:xfrm>
            <a:off x="185923" y="1000894"/>
            <a:ext cx="648000" cy="118800"/>
            <a:chOff x="2167931" y="2006913"/>
            <a:chExt cx="1478230" cy="258682"/>
          </a:xfrm>
        </p:grpSpPr>
        <p:sp>
          <p:nvSpPr>
            <p:cNvPr id="39" name="Oval 38"/>
            <p:cNvSpPr/>
            <p:nvPr/>
          </p:nvSpPr>
          <p:spPr>
            <a:xfrm>
              <a:off x="2167931" y="2006913"/>
              <a:ext cx="258809" cy="2586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2472786" y="2006913"/>
              <a:ext cx="258809" cy="258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777642" y="2006913"/>
              <a:ext cx="258809" cy="2586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082497" y="2006913"/>
              <a:ext cx="258809" cy="25868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387352" y="2006913"/>
              <a:ext cx="258809" cy="2586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</p:grpSp>
      <p:sp>
        <p:nvSpPr>
          <p:cNvPr id="27" name="Freeform 78"/>
          <p:cNvSpPr>
            <a:spLocks/>
          </p:cNvSpPr>
          <p:nvPr userDrawn="1"/>
        </p:nvSpPr>
        <p:spPr bwMode="auto">
          <a:xfrm>
            <a:off x="2862210" y="6578392"/>
            <a:ext cx="86400" cy="180000"/>
          </a:xfrm>
          <a:custGeom>
            <a:avLst/>
            <a:gdLst>
              <a:gd name="T0" fmla="*/ 35 w 35"/>
              <a:gd name="T1" fmla="*/ 11 h 67"/>
              <a:gd name="T2" fmla="*/ 29 w 35"/>
              <a:gd name="T3" fmla="*/ 11 h 67"/>
              <a:gd name="T4" fmla="*/ 23 w 35"/>
              <a:gd name="T5" fmla="*/ 17 h 67"/>
              <a:gd name="T6" fmla="*/ 23 w 35"/>
              <a:gd name="T7" fmla="*/ 25 h 67"/>
              <a:gd name="T8" fmla="*/ 35 w 35"/>
              <a:gd name="T9" fmla="*/ 25 h 67"/>
              <a:gd name="T10" fmla="*/ 33 w 35"/>
              <a:gd name="T11" fmla="*/ 37 h 67"/>
              <a:gd name="T12" fmla="*/ 23 w 35"/>
              <a:gd name="T13" fmla="*/ 37 h 67"/>
              <a:gd name="T14" fmla="*/ 23 w 35"/>
              <a:gd name="T15" fmla="*/ 67 h 67"/>
              <a:gd name="T16" fmla="*/ 11 w 35"/>
              <a:gd name="T17" fmla="*/ 67 h 67"/>
              <a:gd name="T18" fmla="*/ 11 w 35"/>
              <a:gd name="T19" fmla="*/ 37 h 67"/>
              <a:gd name="T20" fmla="*/ 0 w 35"/>
              <a:gd name="T21" fmla="*/ 37 h 67"/>
              <a:gd name="T22" fmla="*/ 0 w 35"/>
              <a:gd name="T23" fmla="*/ 25 h 67"/>
              <a:gd name="T24" fmla="*/ 11 w 35"/>
              <a:gd name="T25" fmla="*/ 25 h 67"/>
              <a:gd name="T26" fmla="*/ 11 w 35"/>
              <a:gd name="T27" fmla="*/ 16 h 67"/>
              <a:gd name="T28" fmla="*/ 26 w 35"/>
              <a:gd name="T29" fmla="*/ 0 h 67"/>
              <a:gd name="T30" fmla="*/ 35 w 35"/>
              <a:gd name="T31" fmla="*/ 1 h 67"/>
              <a:gd name="T32" fmla="*/ 35 w 35"/>
              <a:gd name="T33" fmla="*/ 11 h 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"/>
              <a:gd name="T52" fmla="*/ 0 h 67"/>
              <a:gd name="T53" fmla="*/ 35 w 35"/>
              <a:gd name="T54" fmla="*/ 67 h 6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" h="67">
                <a:moveTo>
                  <a:pt x="35" y="11"/>
                </a:moveTo>
                <a:cubicBezTo>
                  <a:pt x="29" y="11"/>
                  <a:pt x="29" y="11"/>
                  <a:pt x="29" y="11"/>
                </a:cubicBezTo>
                <a:cubicBezTo>
                  <a:pt x="24" y="11"/>
                  <a:pt x="23" y="14"/>
                  <a:pt x="23" y="17"/>
                </a:cubicBezTo>
                <a:cubicBezTo>
                  <a:pt x="23" y="25"/>
                  <a:pt x="23" y="25"/>
                  <a:pt x="23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3" y="37"/>
                  <a:pt x="33" y="37"/>
                  <a:pt x="3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67"/>
                  <a:pt x="23" y="67"/>
                  <a:pt x="23" y="67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37"/>
                  <a:pt x="11" y="37"/>
                  <a:pt x="1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6"/>
                  <a:pt x="17" y="0"/>
                  <a:pt x="26" y="0"/>
                </a:cubicBezTo>
                <a:cubicBezTo>
                  <a:pt x="30" y="0"/>
                  <a:pt x="34" y="1"/>
                  <a:pt x="35" y="1"/>
                </a:cubicBezTo>
                <a:lnTo>
                  <a:pt x="35" y="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43852" tIns="121926" rIns="243852" bIns="121926"/>
          <a:lstStyle/>
          <a:p>
            <a:endParaRPr lang="en-US" sz="3599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 userDrawn="1"/>
        </p:nvSpPr>
        <p:spPr>
          <a:xfrm>
            <a:off x="16923" y="6771911"/>
            <a:ext cx="11577723" cy="86090"/>
          </a:xfrm>
          <a:prstGeom prst="rect">
            <a:avLst/>
          </a:prstGeom>
          <a:solidFill>
            <a:srgbClr val="0025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</p:spTree>
    <p:extLst>
      <p:ext uri="{BB962C8B-B14F-4D97-AF65-F5344CB8AC3E}">
        <p14:creationId xmlns:p14="http://schemas.microsoft.com/office/powerpoint/2010/main" val="97202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54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bg1"/>
          </a:solidFill>
          <a:latin typeface="Gotham Bold" panose="020B0803030000020004" pitchFamily="34" charset="0"/>
          <a:ea typeface="+mj-ea"/>
          <a:cs typeface="+mj-cs"/>
        </a:defRPr>
      </a:lvl1pPr>
    </p:titleStyle>
    <p:bodyStyle>
      <a:lvl1pPr marL="361932" indent="-361932" algn="l" defTabSz="914354" rtl="0" eaLnBrk="1" latinLnBrk="0" hangingPunct="1">
        <a:lnSpc>
          <a:spcPct val="110000"/>
        </a:lnSpc>
        <a:spcBef>
          <a:spcPts val="1000"/>
        </a:spcBef>
        <a:buSzPct val="93000"/>
        <a:buFont typeface="Wingdings" panose="05000000000000000000" pitchFamily="2" charset="2"/>
        <a:buChar char="v"/>
        <a:defRPr sz="2400" b="1" kern="1200">
          <a:solidFill>
            <a:srgbClr val="C00000"/>
          </a:solidFill>
          <a:latin typeface="Calibri (Body)"/>
          <a:ea typeface="+mn-ea"/>
          <a:cs typeface="Arial" panose="020B0604020202020204" pitchFamily="34" charset="0"/>
        </a:defRPr>
      </a:lvl1pPr>
      <a:lvl2pPr marL="628619" indent="-266687" algn="l" defTabSz="914354" rtl="0" eaLnBrk="1" latinLnBrk="0" hangingPunct="1">
        <a:lnSpc>
          <a:spcPct val="110000"/>
        </a:lnSpc>
        <a:spcBef>
          <a:spcPts val="500"/>
        </a:spcBef>
        <a:buSzPct val="82000"/>
        <a:buFont typeface="Wingdings" panose="05000000000000000000" pitchFamily="2" charset="2"/>
        <a:buChar char="q"/>
        <a:defRPr sz="2200" kern="1200">
          <a:solidFill>
            <a:schemeClr val="tx1"/>
          </a:solidFill>
          <a:latin typeface="Calibri (Body)"/>
          <a:ea typeface="+mn-ea"/>
          <a:cs typeface="+mn-cs"/>
        </a:defRPr>
      </a:lvl2pPr>
      <a:lvl3pPr marL="895305" indent="-266687" algn="l" defTabSz="914354" rtl="0" eaLnBrk="1" latinLnBrk="0" hangingPunct="1">
        <a:lnSpc>
          <a:spcPct val="110000"/>
        </a:lnSpc>
        <a:spcBef>
          <a:spcPts val="500"/>
        </a:spcBef>
        <a:buSzPct val="95000"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Calibri (Body)"/>
          <a:ea typeface="+mn-ea"/>
          <a:cs typeface="+mn-cs"/>
        </a:defRPr>
      </a:lvl3pPr>
      <a:lvl4pPr marL="1161992" indent="-266687" algn="l" defTabSz="914354" rtl="0" eaLnBrk="1" latinLnBrk="0" hangingPunct="1">
        <a:lnSpc>
          <a:spcPct val="110000"/>
        </a:lnSpc>
        <a:spcBef>
          <a:spcPts val="5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Calibri (Body)"/>
          <a:ea typeface="+mn-ea"/>
          <a:cs typeface="+mn-cs"/>
        </a:defRPr>
      </a:lvl4pPr>
      <a:lvl5pPr marL="1438203" indent="-276211" algn="l" defTabSz="914354" rtl="0" eaLnBrk="1" latinLnBrk="0" hangingPunct="1">
        <a:lnSpc>
          <a:spcPct val="110000"/>
        </a:lnSpc>
        <a:spcBef>
          <a:spcPts val="500"/>
        </a:spcBef>
        <a:buSzPct val="12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Calibri (Body)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949" y="0"/>
            <a:ext cx="8001967" cy="931025"/>
          </a:xfrm>
        </p:spPr>
        <p:txBody>
          <a:bodyPr>
            <a:noAutofit/>
          </a:bodyPr>
          <a:lstStyle/>
          <a:p>
            <a:r>
              <a:rPr lang="en-US" sz="2500" dirty="0" err="1" smtClean="0"/>
              <a:t>Chương</a:t>
            </a:r>
            <a:r>
              <a:rPr lang="en-US" sz="2500" dirty="0" smtClean="0"/>
              <a:t> 1. ĐẠI CƯƠNG VỀ </a:t>
            </a:r>
            <a:r>
              <a:rPr lang="en-US" sz="2500" smtClean="0"/>
              <a:t>VẬT </a:t>
            </a:r>
            <a:r>
              <a:rPr lang="en-US" sz="2500" smtClean="0"/>
              <a:t>LIỆU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31"/>
          <p:cNvSpPr txBox="1">
            <a:spLocks noChangeArrowheads="1"/>
          </p:cNvSpPr>
          <p:nvPr/>
        </p:nvSpPr>
        <p:spPr bwMode="auto">
          <a:xfrm>
            <a:off x="187036" y="1498554"/>
            <a:ext cx="117313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1. </a:t>
            </a:r>
            <a:r>
              <a:rPr lang="en-US" sz="2400" b="1" dirty="0" err="1" smtClean="0">
                <a:solidFill>
                  <a:srgbClr val="002060"/>
                </a:solidFill>
              </a:rPr>
              <a:t>Khái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niệm</a:t>
            </a:r>
            <a:r>
              <a:rPr lang="en-US" sz="2400" b="1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V</a:t>
            </a:r>
            <a:r>
              <a:rPr lang="vi-VN" sz="2400" b="1" smtClean="0">
                <a:solidFill>
                  <a:srgbClr val="002060"/>
                </a:solidFill>
              </a:rPr>
              <a:t>ật </a:t>
            </a:r>
            <a:r>
              <a:rPr lang="vi-VN" sz="2400" b="1" smtClean="0">
                <a:solidFill>
                  <a:srgbClr val="002060"/>
                </a:solidFill>
              </a:rPr>
              <a:t>liệu</a:t>
            </a:r>
            <a:endParaRPr lang="id-ID" sz="2400" b="1" dirty="0">
              <a:solidFill>
                <a:srgbClr val="002060"/>
              </a:solidFill>
              <a:latin typeface="Montserrat" panose="00000500000000000000" pitchFamily="50" charset="0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334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3892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ＭＳ Ｐゴシック</vt:lpstr>
      <vt:lpstr>Arial</vt:lpstr>
      <vt:lpstr>Calibri</vt:lpstr>
      <vt:lpstr>Calibri (Body)</vt:lpstr>
      <vt:lpstr>Calibri Light</vt:lpstr>
      <vt:lpstr>Gotham Bold</vt:lpstr>
      <vt:lpstr>Lato Light</vt:lpstr>
      <vt:lpstr>Montserrat</vt:lpstr>
      <vt:lpstr>Source Sans Pro</vt:lpstr>
      <vt:lpstr>UTM Avo</vt:lpstr>
      <vt:lpstr>UVN Hong Ha Hep</vt:lpstr>
      <vt:lpstr>Wingdings</vt:lpstr>
      <vt:lpstr>Office Theme</vt:lpstr>
      <vt:lpstr>Chương 1. ĐẠI CƯƠNG VỀ VẬT LIỆU</vt:lpstr>
    </vt:vector>
  </TitlesOfParts>
  <Company>University of Sciences, Hue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Thanh Luong</dc:creator>
  <cp:lastModifiedBy>Admin</cp:lastModifiedBy>
  <cp:revision>229</cp:revision>
  <dcterms:created xsi:type="dcterms:W3CDTF">2020-09-11T07:28:57Z</dcterms:created>
  <dcterms:modified xsi:type="dcterms:W3CDTF">2022-08-12T01:19:18Z</dcterms:modified>
</cp:coreProperties>
</file>